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1" r:id="rId3"/>
    <p:sldId id="282" r:id="rId4"/>
    <p:sldId id="257" r:id="rId5"/>
    <p:sldId id="259" r:id="rId6"/>
    <p:sldId id="260" r:id="rId7"/>
    <p:sldId id="261" r:id="rId8"/>
    <p:sldId id="262" r:id="rId9"/>
    <p:sldId id="263" r:id="rId10"/>
    <p:sldId id="264" r:id="rId11"/>
    <p:sldId id="265" r:id="rId12"/>
    <p:sldId id="266" r:id="rId13"/>
    <p:sldId id="267" r:id="rId14"/>
    <p:sldId id="272" r:id="rId15"/>
    <p:sldId id="268" r:id="rId16"/>
    <p:sldId id="269" r:id="rId17"/>
    <p:sldId id="270" r:id="rId18"/>
    <p:sldId id="271" r:id="rId19"/>
    <p:sldId id="277" r:id="rId20"/>
    <p:sldId id="278" r:id="rId21"/>
    <p:sldId id="279" r:id="rId22"/>
    <p:sldId id="280" r:id="rId23"/>
    <p:sldId id="273" r:id="rId24"/>
    <p:sldId id="276" r:id="rId25"/>
    <p:sldId id="274" r:id="rId26"/>
    <p:sldId id="275" r:id="rId2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509B20E2-D5A6-4722-B7CC-D96D6899A801}" type="datetimeFigureOut">
              <a:rPr lang="es-ES" smtClean="0"/>
              <a:t>21/02/2013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3DAEB13-EC36-4E68-BBFD-0FC5983E9D17}" type="slidenum">
              <a:rPr lang="es-ES" smtClean="0"/>
              <a:t>‹Nº›</a:t>
            </a:fld>
            <a:endParaRPr lang="es-ES"/>
          </a:p>
        </p:txBody>
      </p:sp>
    </p:spTree>
    <p:extLst>
      <p:ext uri="{BB962C8B-B14F-4D97-AF65-F5344CB8AC3E}">
        <p14:creationId xmlns:p14="http://schemas.microsoft.com/office/powerpoint/2010/main" val="2543080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09B20E2-D5A6-4722-B7CC-D96D6899A801}" type="datetimeFigureOut">
              <a:rPr lang="es-ES" smtClean="0"/>
              <a:t>21/02/2013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3DAEB13-EC36-4E68-BBFD-0FC5983E9D17}" type="slidenum">
              <a:rPr lang="es-ES" smtClean="0"/>
              <a:t>‹Nº›</a:t>
            </a:fld>
            <a:endParaRPr lang="es-ES"/>
          </a:p>
        </p:txBody>
      </p:sp>
    </p:spTree>
    <p:extLst>
      <p:ext uri="{BB962C8B-B14F-4D97-AF65-F5344CB8AC3E}">
        <p14:creationId xmlns:p14="http://schemas.microsoft.com/office/powerpoint/2010/main" val="463435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09B20E2-D5A6-4722-B7CC-D96D6899A801}" type="datetimeFigureOut">
              <a:rPr lang="es-ES" smtClean="0"/>
              <a:t>21/02/2013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3DAEB13-EC36-4E68-BBFD-0FC5983E9D17}" type="slidenum">
              <a:rPr lang="es-ES" smtClean="0"/>
              <a:t>‹Nº›</a:t>
            </a:fld>
            <a:endParaRPr lang="es-ES"/>
          </a:p>
        </p:txBody>
      </p:sp>
    </p:spTree>
    <p:extLst>
      <p:ext uri="{BB962C8B-B14F-4D97-AF65-F5344CB8AC3E}">
        <p14:creationId xmlns:p14="http://schemas.microsoft.com/office/powerpoint/2010/main" val="2419495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09B20E2-D5A6-4722-B7CC-D96D6899A801}" type="datetimeFigureOut">
              <a:rPr lang="es-ES" smtClean="0"/>
              <a:t>21/02/2013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3DAEB13-EC36-4E68-BBFD-0FC5983E9D17}" type="slidenum">
              <a:rPr lang="es-ES" smtClean="0"/>
              <a:t>‹Nº›</a:t>
            </a:fld>
            <a:endParaRPr lang="es-ES"/>
          </a:p>
        </p:txBody>
      </p:sp>
    </p:spTree>
    <p:extLst>
      <p:ext uri="{BB962C8B-B14F-4D97-AF65-F5344CB8AC3E}">
        <p14:creationId xmlns:p14="http://schemas.microsoft.com/office/powerpoint/2010/main" val="276530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09B20E2-D5A6-4722-B7CC-D96D6899A801}" type="datetimeFigureOut">
              <a:rPr lang="es-ES" smtClean="0"/>
              <a:t>21/02/2013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3DAEB13-EC36-4E68-BBFD-0FC5983E9D17}" type="slidenum">
              <a:rPr lang="es-ES" smtClean="0"/>
              <a:t>‹Nº›</a:t>
            </a:fld>
            <a:endParaRPr lang="es-ES"/>
          </a:p>
        </p:txBody>
      </p:sp>
    </p:spTree>
    <p:extLst>
      <p:ext uri="{BB962C8B-B14F-4D97-AF65-F5344CB8AC3E}">
        <p14:creationId xmlns:p14="http://schemas.microsoft.com/office/powerpoint/2010/main" val="3329878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509B20E2-D5A6-4722-B7CC-D96D6899A801}" type="datetimeFigureOut">
              <a:rPr lang="es-ES" smtClean="0"/>
              <a:t>21/02/2013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3DAEB13-EC36-4E68-BBFD-0FC5983E9D17}" type="slidenum">
              <a:rPr lang="es-ES" smtClean="0"/>
              <a:t>‹Nº›</a:t>
            </a:fld>
            <a:endParaRPr lang="es-ES"/>
          </a:p>
        </p:txBody>
      </p:sp>
    </p:spTree>
    <p:extLst>
      <p:ext uri="{BB962C8B-B14F-4D97-AF65-F5344CB8AC3E}">
        <p14:creationId xmlns:p14="http://schemas.microsoft.com/office/powerpoint/2010/main" val="666819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509B20E2-D5A6-4722-B7CC-D96D6899A801}" type="datetimeFigureOut">
              <a:rPr lang="es-ES" smtClean="0"/>
              <a:t>21/02/2013</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53DAEB13-EC36-4E68-BBFD-0FC5983E9D17}" type="slidenum">
              <a:rPr lang="es-ES" smtClean="0"/>
              <a:t>‹Nº›</a:t>
            </a:fld>
            <a:endParaRPr lang="es-ES"/>
          </a:p>
        </p:txBody>
      </p:sp>
    </p:spTree>
    <p:extLst>
      <p:ext uri="{BB962C8B-B14F-4D97-AF65-F5344CB8AC3E}">
        <p14:creationId xmlns:p14="http://schemas.microsoft.com/office/powerpoint/2010/main" val="2850579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509B20E2-D5A6-4722-B7CC-D96D6899A801}" type="datetimeFigureOut">
              <a:rPr lang="es-ES" smtClean="0"/>
              <a:t>21/02/2013</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53DAEB13-EC36-4E68-BBFD-0FC5983E9D17}" type="slidenum">
              <a:rPr lang="es-ES" smtClean="0"/>
              <a:t>‹Nº›</a:t>
            </a:fld>
            <a:endParaRPr lang="es-ES"/>
          </a:p>
        </p:txBody>
      </p:sp>
    </p:spTree>
    <p:extLst>
      <p:ext uri="{BB962C8B-B14F-4D97-AF65-F5344CB8AC3E}">
        <p14:creationId xmlns:p14="http://schemas.microsoft.com/office/powerpoint/2010/main" val="4141305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09B20E2-D5A6-4722-B7CC-D96D6899A801}" type="datetimeFigureOut">
              <a:rPr lang="es-ES" smtClean="0"/>
              <a:t>21/02/2013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53DAEB13-EC36-4E68-BBFD-0FC5983E9D17}" type="slidenum">
              <a:rPr lang="es-ES" smtClean="0"/>
              <a:t>‹Nº›</a:t>
            </a:fld>
            <a:endParaRPr lang="es-ES"/>
          </a:p>
        </p:txBody>
      </p:sp>
    </p:spTree>
    <p:extLst>
      <p:ext uri="{BB962C8B-B14F-4D97-AF65-F5344CB8AC3E}">
        <p14:creationId xmlns:p14="http://schemas.microsoft.com/office/powerpoint/2010/main" val="4272965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09B20E2-D5A6-4722-B7CC-D96D6899A801}" type="datetimeFigureOut">
              <a:rPr lang="es-ES" smtClean="0"/>
              <a:t>21/02/2013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3DAEB13-EC36-4E68-BBFD-0FC5983E9D17}" type="slidenum">
              <a:rPr lang="es-ES" smtClean="0"/>
              <a:t>‹Nº›</a:t>
            </a:fld>
            <a:endParaRPr lang="es-ES"/>
          </a:p>
        </p:txBody>
      </p:sp>
    </p:spTree>
    <p:extLst>
      <p:ext uri="{BB962C8B-B14F-4D97-AF65-F5344CB8AC3E}">
        <p14:creationId xmlns:p14="http://schemas.microsoft.com/office/powerpoint/2010/main" val="3265909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09B20E2-D5A6-4722-B7CC-D96D6899A801}" type="datetimeFigureOut">
              <a:rPr lang="es-ES" smtClean="0"/>
              <a:t>21/02/2013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3DAEB13-EC36-4E68-BBFD-0FC5983E9D17}" type="slidenum">
              <a:rPr lang="es-ES" smtClean="0"/>
              <a:t>‹Nº›</a:t>
            </a:fld>
            <a:endParaRPr lang="es-ES"/>
          </a:p>
        </p:txBody>
      </p:sp>
    </p:spTree>
    <p:extLst>
      <p:ext uri="{BB962C8B-B14F-4D97-AF65-F5344CB8AC3E}">
        <p14:creationId xmlns:p14="http://schemas.microsoft.com/office/powerpoint/2010/main" val="79922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9B20E2-D5A6-4722-B7CC-D96D6899A801}" type="datetimeFigureOut">
              <a:rPr lang="es-ES" smtClean="0"/>
              <a:t>21/02/2013</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DAEB13-EC36-4E68-BBFD-0FC5983E9D17}" type="slidenum">
              <a:rPr lang="es-ES" smtClean="0"/>
              <a:t>‹Nº›</a:t>
            </a:fld>
            <a:endParaRPr lang="es-ES"/>
          </a:p>
        </p:txBody>
      </p:sp>
    </p:spTree>
    <p:extLst>
      <p:ext uri="{BB962C8B-B14F-4D97-AF65-F5344CB8AC3E}">
        <p14:creationId xmlns:p14="http://schemas.microsoft.com/office/powerpoint/2010/main" val="2243898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 dirty="0" smtClean="0"/>
              <a:t>LA LIBIA DE LIOS LIBIOS</a:t>
            </a:r>
            <a:endParaRPr lang="es-ES" dirty="0"/>
          </a:p>
        </p:txBody>
      </p:sp>
      <p:pic>
        <p:nvPicPr>
          <p:cNvPr id="6" name="5 Imagen"/>
          <p:cNvPicPr>
            <a:picLocks noChangeAspect="1"/>
          </p:cNvPicPr>
          <p:nvPr/>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5775" y="2110742"/>
            <a:ext cx="4141699" cy="3118457"/>
          </a:xfrm>
          <a:prstGeom prst="rect">
            <a:avLst/>
          </a:prstGeom>
        </p:spPr>
      </p:pic>
    </p:spTree>
    <p:extLst>
      <p:ext uri="{BB962C8B-B14F-4D97-AF65-F5344CB8AC3E}">
        <p14:creationId xmlns:p14="http://schemas.microsoft.com/office/powerpoint/2010/main" val="17406025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2400" dirty="0" smtClean="0"/>
              <a:t>5 LUGARES PATRIMONIO CULTURAL DE LA HUMANIDAD</a:t>
            </a:r>
            <a:br>
              <a:rPr lang="es-ES" sz="2400" dirty="0" smtClean="0"/>
            </a:br>
            <a:r>
              <a:rPr lang="es-ES" sz="2400" dirty="0" smtClean="0"/>
              <a:t>UNESCO</a:t>
            </a:r>
            <a:br>
              <a:rPr lang="es-ES" sz="2400" dirty="0" smtClean="0"/>
            </a:br>
            <a:r>
              <a:rPr lang="es-ES" sz="2400" dirty="0" smtClean="0"/>
              <a:t>2. SABRATA</a:t>
            </a:r>
            <a:endParaRPr lang="es-ES" sz="2400" dirty="0"/>
          </a:p>
        </p:txBody>
      </p:sp>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3648" y="1556792"/>
            <a:ext cx="6552728" cy="4914546"/>
          </a:xfrm>
          <a:prstGeom prst="rect">
            <a:avLst/>
          </a:prstGeom>
        </p:spPr>
      </p:pic>
    </p:spTree>
    <p:extLst>
      <p:ext uri="{BB962C8B-B14F-4D97-AF65-F5344CB8AC3E}">
        <p14:creationId xmlns:p14="http://schemas.microsoft.com/office/powerpoint/2010/main" val="26069392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2400" dirty="0" smtClean="0"/>
              <a:t>5 LUGARES PATRIMONIO CULTURAL DE LA HUMANIDAD. UNESCO</a:t>
            </a:r>
            <a:br>
              <a:rPr lang="es-ES" sz="2400" dirty="0" smtClean="0"/>
            </a:br>
            <a:r>
              <a:rPr lang="es-ES" sz="2400" dirty="0" smtClean="0"/>
              <a:t>3. GHADAMES</a:t>
            </a:r>
            <a:endParaRPr lang="es-ES" sz="2400" dirty="0"/>
          </a:p>
        </p:txBody>
      </p:sp>
      <p:pic>
        <p:nvPicPr>
          <p:cNvPr id="3" name="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0" y="1556791"/>
            <a:ext cx="7272808" cy="4848539"/>
          </a:xfrm>
          <a:prstGeom prst="rect">
            <a:avLst/>
          </a:prstGeom>
        </p:spPr>
      </p:pic>
    </p:spTree>
    <p:extLst>
      <p:ext uri="{BB962C8B-B14F-4D97-AF65-F5344CB8AC3E}">
        <p14:creationId xmlns:p14="http://schemas.microsoft.com/office/powerpoint/2010/main" val="38527198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sz="2700" dirty="0" smtClean="0"/>
              <a:t>5 LUGARES PATRIMONIO CULTURAL DE LA HUMANIDAD</a:t>
            </a:r>
            <a:r>
              <a:rPr lang="es-ES" dirty="0" smtClean="0"/>
              <a:t>. </a:t>
            </a:r>
            <a:r>
              <a:rPr lang="es-ES" sz="2700" dirty="0" smtClean="0"/>
              <a:t>UNESCO</a:t>
            </a:r>
            <a:br>
              <a:rPr lang="es-ES" sz="2700" dirty="0" smtClean="0"/>
            </a:br>
            <a:r>
              <a:rPr lang="es-ES" sz="2700" dirty="0" smtClean="0"/>
              <a:t>4. CIRENE</a:t>
            </a:r>
            <a:endParaRPr lang="es-ES" sz="2700" dirty="0"/>
          </a:p>
        </p:txBody>
      </p:sp>
      <p:pic>
        <p:nvPicPr>
          <p:cNvPr id="3" name="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5656" y="1556792"/>
            <a:ext cx="6296248" cy="4722186"/>
          </a:xfrm>
          <a:prstGeom prst="rect">
            <a:avLst/>
          </a:prstGeom>
        </p:spPr>
      </p:pic>
    </p:spTree>
    <p:extLst>
      <p:ext uri="{BB962C8B-B14F-4D97-AF65-F5344CB8AC3E}">
        <p14:creationId xmlns:p14="http://schemas.microsoft.com/office/powerpoint/2010/main" val="6890972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2400" dirty="0" smtClean="0"/>
              <a:t>5 LUGARES PATRIMONIO CULTURAL DE LA HUMANIDAD UNESCO</a:t>
            </a:r>
            <a:br>
              <a:rPr lang="es-ES" sz="2400" dirty="0" smtClean="0"/>
            </a:br>
            <a:r>
              <a:rPr lang="es-ES" sz="2400" dirty="0" smtClean="0"/>
              <a:t>5. PINTURAS RUPESTRES DE AKAKOS</a:t>
            </a:r>
            <a:endParaRPr lang="es-ES" sz="2400" dirty="0"/>
          </a:p>
        </p:txBody>
      </p:sp>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7084" y="1556792"/>
            <a:ext cx="7432296" cy="4968552"/>
          </a:xfrm>
          <a:prstGeom prst="rect">
            <a:avLst/>
          </a:prstGeom>
        </p:spPr>
      </p:pic>
    </p:spTree>
    <p:extLst>
      <p:ext uri="{BB962C8B-B14F-4D97-AF65-F5344CB8AC3E}">
        <p14:creationId xmlns:p14="http://schemas.microsoft.com/office/powerpoint/2010/main" val="38049755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746650"/>
          </a:xfrm>
        </p:spPr>
        <p:txBody>
          <a:bodyPr>
            <a:normAutofit/>
          </a:bodyPr>
          <a:lstStyle/>
          <a:p>
            <a:r>
              <a:rPr lang="es-ES" sz="3200" dirty="0" smtClean="0"/>
              <a:t>La mayor parte de los restos históricos libios se mantienen aún bajo las arenas del desierto. Como ejemplo está la maravillosa ciudad de </a:t>
            </a:r>
            <a:r>
              <a:rPr lang="es-ES" sz="3200" dirty="0" err="1"/>
              <a:t>L</a:t>
            </a:r>
            <a:r>
              <a:rPr lang="es-ES" sz="3200" dirty="0" err="1" smtClean="0"/>
              <a:t>eptis</a:t>
            </a:r>
            <a:r>
              <a:rPr lang="es-ES" sz="3200" dirty="0" smtClean="0"/>
              <a:t> Magna, declarada Patrimonio Cultural de la Humanidad por la UNESCO, y sin embargo solo se ha desenterrado el 30%. </a:t>
            </a:r>
            <a:br>
              <a:rPr lang="es-ES" sz="3200" dirty="0" smtClean="0"/>
            </a:br>
            <a:r>
              <a:rPr lang="es-ES" sz="3200" b="1" dirty="0" smtClean="0">
                <a:solidFill>
                  <a:srgbClr val="FF0000"/>
                </a:solidFill>
              </a:rPr>
              <a:t>La injerencia occidental ha destruido y saqueado una parte muy importante de este valiosísimo patrimonio</a:t>
            </a:r>
            <a:endParaRPr lang="es-ES" sz="3200" b="1" dirty="0">
              <a:solidFill>
                <a:srgbClr val="FF0000"/>
              </a:solidFill>
            </a:endParaRPr>
          </a:p>
        </p:txBody>
      </p:sp>
    </p:spTree>
    <p:extLst>
      <p:ext uri="{BB962C8B-B14F-4D97-AF65-F5344CB8AC3E}">
        <p14:creationId xmlns:p14="http://schemas.microsoft.com/office/powerpoint/2010/main" val="35021266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106690"/>
          </a:xfrm>
        </p:spPr>
        <p:txBody>
          <a:bodyPr>
            <a:normAutofit/>
          </a:bodyPr>
          <a:lstStyle/>
          <a:p>
            <a:pPr algn="l"/>
            <a:r>
              <a:rPr lang="es-ES" sz="3200" dirty="0" smtClean="0"/>
              <a:t>TODO LIBIA ESTABA SIENDO RECONSTRUÍDA</a:t>
            </a:r>
            <a:br>
              <a:rPr lang="es-ES" sz="3200" dirty="0" smtClean="0"/>
            </a:br>
            <a:r>
              <a:rPr lang="es-ES" sz="3200" dirty="0" smtClean="0"/>
              <a:t>1. Todos los colegios nuevos</a:t>
            </a:r>
            <a:br>
              <a:rPr lang="es-ES" sz="3200" dirty="0" smtClean="0"/>
            </a:br>
            <a:r>
              <a:rPr lang="es-ES" sz="3200" dirty="0" smtClean="0"/>
              <a:t>2. Todos los hospitales nuevos</a:t>
            </a:r>
            <a:br>
              <a:rPr lang="es-ES" sz="3200" dirty="0" smtClean="0"/>
            </a:br>
            <a:r>
              <a:rPr lang="es-ES" sz="3200" dirty="0" smtClean="0"/>
              <a:t>3. Todas las universidades nuevas</a:t>
            </a:r>
            <a:br>
              <a:rPr lang="es-ES" sz="3200" dirty="0" smtClean="0"/>
            </a:br>
            <a:r>
              <a:rPr lang="es-ES" sz="3200" dirty="0" smtClean="0"/>
              <a:t>4. Centros deportivos por todo el país</a:t>
            </a:r>
            <a:br>
              <a:rPr lang="es-ES" sz="3200" dirty="0" smtClean="0"/>
            </a:br>
            <a:r>
              <a:rPr lang="es-ES" sz="3200" dirty="0" smtClean="0"/>
              <a:t>5. Las carreteras nuevas con muy buena iluminación.</a:t>
            </a:r>
            <a:br>
              <a:rPr lang="es-ES" sz="3200" dirty="0" smtClean="0"/>
            </a:br>
            <a:r>
              <a:rPr lang="es-ES" sz="3200" dirty="0" smtClean="0"/>
              <a:t>6. Nuevo ferrocarril con ciudades nuevas a lo largo del recorrido: Trípoli/Chat y Trípoli/ </a:t>
            </a:r>
            <a:r>
              <a:rPr lang="es-ES" sz="3200" dirty="0" err="1" smtClean="0"/>
              <a:t>Ghat</a:t>
            </a:r>
            <a:r>
              <a:rPr lang="es-ES" sz="3200" dirty="0" smtClean="0"/>
              <a:t/>
            </a:r>
            <a:br>
              <a:rPr lang="es-ES" sz="3200" dirty="0" smtClean="0"/>
            </a:br>
            <a:r>
              <a:rPr lang="es-ES" sz="3200" dirty="0" smtClean="0"/>
              <a:t>7. Metro en Trípoli</a:t>
            </a:r>
            <a:br>
              <a:rPr lang="es-ES" sz="3200" dirty="0" smtClean="0"/>
            </a:br>
            <a:r>
              <a:rPr lang="es-ES" sz="3200" dirty="0" smtClean="0"/>
              <a:t>8. Casas nuevas para todos los libios.</a:t>
            </a:r>
            <a:br>
              <a:rPr lang="es-ES" sz="3200" dirty="0" smtClean="0"/>
            </a:br>
            <a:r>
              <a:rPr lang="es-ES" sz="3200" dirty="0" smtClean="0"/>
              <a:t>…</a:t>
            </a:r>
            <a:endParaRPr lang="es-ES" sz="3200" dirty="0"/>
          </a:p>
        </p:txBody>
      </p:sp>
    </p:spTree>
    <p:extLst>
      <p:ext uri="{BB962C8B-B14F-4D97-AF65-F5344CB8AC3E}">
        <p14:creationId xmlns:p14="http://schemas.microsoft.com/office/powerpoint/2010/main" val="26789896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2800" dirty="0" smtClean="0"/>
              <a:t>Miles de pisos en construcción en las ciudades</a:t>
            </a:r>
            <a:endParaRPr lang="es-ES" sz="2800" dirty="0"/>
          </a:p>
        </p:txBody>
      </p:sp>
      <p:pic>
        <p:nvPicPr>
          <p:cNvPr id="3" name="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9632" y="1703210"/>
            <a:ext cx="7056784" cy="4704522"/>
          </a:xfrm>
          <a:prstGeom prst="rect">
            <a:avLst/>
          </a:prstGeom>
        </p:spPr>
      </p:pic>
    </p:spTree>
    <p:extLst>
      <p:ext uri="{BB962C8B-B14F-4D97-AF65-F5344CB8AC3E}">
        <p14:creationId xmlns:p14="http://schemas.microsoft.com/office/powerpoint/2010/main" val="26436101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188640"/>
            <a:ext cx="8229600" cy="1143000"/>
          </a:xfrm>
        </p:spPr>
        <p:txBody>
          <a:bodyPr>
            <a:noAutofit/>
          </a:bodyPr>
          <a:lstStyle/>
          <a:p>
            <a:r>
              <a:rPr lang="es-ES" sz="3600" dirty="0" smtClean="0"/>
              <a:t>Hasta el pueblo más lejano y pequeño de Libia iba a tener sus casas nuevas</a:t>
            </a:r>
            <a:endParaRPr lang="es-ES" sz="3600" dirty="0"/>
          </a:p>
        </p:txBody>
      </p:sp>
      <p:pic>
        <p:nvPicPr>
          <p:cNvPr id="3" name="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9632" y="1844824"/>
            <a:ext cx="6660232" cy="4440155"/>
          </a:xfrm>
          <a:prstGeom prst="rect">
            <a:avLst/>
          </a:prstGeom>
        </p:spPr>
      </p:pic>
    </p:spTree>
    <p:extLst>
      <p:ext uri="{BB962C8B-B14F-4D97-AF65-F5344CB8AC3E}">
        <p14:creationId xmlns:p14="http://schemas.microsoft.com/office/powerpoint/2010/main" val="38525899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600" dirty="0" smtClean="0"/>
              <a:t>Áreas de 5000 casas en construcción</a:t>
            </a:r>
            <a:endParaRPr lang="es-ES" sz="3600" dirty="0"/>
          </a:p>
        </p:txBody>
      </p:sp>
      <p:pic>
        <p:nvPicPr>
          <p:cNvPr id="3" name="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0" y="1556792"/>
            <a:ext cx="7236296" cy="4824197"/>
          </a:xfrm>
          <a:prstGeom prst="rect">
            <a:avLst/>
          </a:prstGeom>
        </p:spPr>
      </p:pic>
    </p:spTree>
    <p:extLst>
      <p:ext uri="{BB962C8B-B14F-4D97-AF65-F5344CB8AC3E}">
        <p14:creationId xmlns:p14="http://schemas.microsoft.com/office/powerpoint/2010/main" val="19859047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03799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263530" y="1413063"/>
            <a:ext cx="3852428" cy="4031873"/>
          </a:xfrm>
          <a:prstGeom prst="rect">
            <a:avLst/>
          </a:prstGeom>
          <a:noFill/>
        </p:spPr>
        <p:txBody>
          <a:bodyPr wrap="square" rtlCol="0">
            <a:spAutoFit/>
          </a:bodyPr>
          <a:lstStyle/>
          <a:p>
            <a:r>
              <a:rPr lang="es-ES" sz="2000" b="1" u="sng" dirty="0" smtClean="0"/>
              <a:t>La revolución de 1969 </a:t>
            </a:r>
          </a:p>
          <a:p>
            <a:endParaRPr lang="es-ES" sz="2000" b="1" u="sng" dirty="0" smtClean="0"/>
          </a:p>
          <a:p>
            <a:pPr marL="342900" indent="-342900">
              <a:buAutoNum type="arabicPeriod"/>
            </a:pPr>
            <a:r>
              <a:rPr lang="es-ES" dirty="0" smtClean="0">
                <a:solidFill>
                  <a:srgbClr val="FF0000"/>
                </a:solidFill>
              </a:rPr>
              <a:t>Costó solo una vida</a:t>
            </a:r>
          </a:p>
          <a:p>
            <a:pPr marL="342900" indent="-342900">
              <a:buAutoNum type="arabicPeriod"/>
            </a:pPr>
            <a:r>
              <a:rPr lang="es-ES" dirty="0" smtClean="0"/>
              <a:t>Fue protagonizada por 20 generales con el apoyo de las tribus, por el pueblo y para el pueblo.</a:t>
            </a:r>
          </a:p>
          <a:p>
            <a:pPr marL="342900" indent="-342900">
              <a:buAutoNum type="arabicPeriod"/>
            </a:pPr>
            <a:r>
              <a:rPr lang="es-ES" dirty="0" smtClean="0"/>
              <a:t>El petróleo pasó a ser propiedad de los libios. </a:t>
            </a:r>
          </a:p>
          <a:p>
            <a:pPr marL="342900" indent="-342900">
              <a:buAutoNum type="arabicPeriod"/>
            </a:pPr>
            <a:r>
              <a:rPr lang="es-ES" dirty="0" smtClean="0"/>
              <a:t>La nueva constitución creó la </a:t>
            </a:r>
            <a:r>
              <a:rPr lang="es-ES" dirty="0" err="1" smtClean="0"/>
              <a:t>Jamahiriyah</a:t>
            </a:r>
            <a:r>
              <a:rPr lang="es-ES" dirty="0" smtClean="0"/>
              <a:t> Libia, es decir el gobierno del pueblo: Donde TODOS los libios tenían cabida</a:t>
            </a:r>
          </a:p>
          <a:p>
            <a:endParaRPr lang="es-ES" dirty="0"/>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7984" y="0"/>
            <a:ext cx="4463291" cy="6858000"/>
          </a:xfrm>
          <a:prstGeom prst="rect">
            <a:avLst/>
          </a:prstGeom>
        </p:spPr>
      </p:pic>
    </p:spTree>
    <p:extLst>
      <p:ext uri="{BB962C8B-B14F-4D97-AF65-F5344CB8AC3E}">
        <p14:creationId xmlns:p14="http://schemas.microsoft.com/office/powerpoint/2010/main" val="4059951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889153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39035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19" y="0"/>
            <a:ext cx="9176240" cy="6858000"/>
          </a:xfrm>
          <a:prstGeom prst="rect">
            <a:avLst/>
          </a:prstGeom>
        </p:spPr>
      </p:pic>
    </p:spTree>
    <p:extLst>
      <p:ext uri="{BB962C8B-B14F-4D97-AF65-F5344CB8AC3E}">
        <p14:creationId xmlns:p14="http://schemas.microsoft.com/office/powerpoint/2010/main" val="18079568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2" y="764704"/>
            <a:ext cx="9142108" cy="6626108"/>
          </a:xfrm>
          <a:prstGeom prst="rect">
            <a:avLst/>
          </a:prstGeom>
        </p:spPr>
      </p:pic>
      <p:sp>
        <p:nvSpPr>
          <p:cNvPr id="2" name="1 Título"/>
          <p:cNvSpPr>
            <a:spLocks noGrp="1"/>
          </p:cNvSpPr>
          <p:nvPr>
            <p:ph type="title"/>
          </p:nvPr>
        </p:nvSpPr>
        <p:spPr>
          <a:xfrm>
            <a:off x="17952" y="0"/>
            <a:ext cx="9126048" cy="1700808"/>
          </a:xfrm>
          <a:solidFill>
            <a:schemeClr val="accent3">
              <a:lumMod val="20000"/>
              <a:lumOff val="80000"/>
            </a:schemeClr>
          </a:solidFill>
        </p:spPr>
        <p:txBody>
          <a:bodyPr>
            <a:normAutofit fontScale="90000"/>
          </a:bodyPr>
          <a:lstStyle/>
          <a:p>
            <a:r>
              <a:rPr lang="es-ES" dirty="0" smtClean="0"/>
              <a:t>La injerencia occidental ha destruido más de 40 años de trabajo de los libios y saqueado el país</a:t>
            </a:r>
            <a:endParaRPr lang="es-ES" dirty="0"/>
          </a:p>
        </p:txBody>
      </p:sp>
    </p:spTree>
    <p:extLst>
      <p:ext uri="{BB962C8B-B14F-4D97-AF65-F5344CB8AC3E}">
        <p14:creationId xmlns:p14="http://schemas.microsoft.com/office/powerpoint/2010/main" val="8671063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530626"/>
          </a:xfrm>
        </p:spPr>
        <p:txBody>
          <a:bodyPr>
            <a:normAutofit fontScale="90000"/>
          </a:bodyPr>
          <a:lstStyle/>
          <a:p>
            <a:r>
              <a:rPr lang="es-ES" dirty="0" smtClean="0"/>
              <a:t>PALABRAS DEL LÍDER LIBIO </a:t>
            </a:r>
            <a:r>
              <a:rPr lang="es-ES" dirty="0" err="1" smtClean="0"/>
              <a:t>Moammar</a:t>
            </a:r>
            <a:r>
              <a:rPr lang="es-ES" dirty="0" smtClean="0"/>
              <a:t> al </a:t>
            </a:r>
            <a:r>
              <a:rPr lang="es-ES" dirty="0" err="1" smtClean="0"/>
              <a:t>Ghadafi</a:t>
            </a:r>
            <a:r>
              <a:rPr lang="es-ES" dirty="0" smtClean="0"/>
              <a:t> </a:t>
            </a:r>
            <a:br>
              <a:rPr lang="es-ES" dirty="0" smtClean="0"/>
            </a:br>
            <a:r>
              <a:rPr lang="es-ES" dirty="0" smtClean="0"/>
              <a:t/>
            </a:r>
            <a:br>
              <a:rPr lang="es-ES" dirty="0" smtClean="0"/>
            </a:br>
            <a:r>
              <a:rPr lang="es-ES" sz="3200" dirty="0" smtClean="0"/>
              <a:t>Testigo presencial declara que el líder libio, cuando </a:t>
            </a:r>
            <a:r>
              <a:rPr lang="es-ES" sz="3200" dirty="0" err="1" smtClean="0"/>
              <a:t>vió</a:t>
            </a:r>
            <a:r>
              <a:rPr lang="es-ES" sz="3200" dirty="0" smtClean="0"/>
              <a:t> que destruían las ciudades, bombardeaban, quemaban,… dijo: </a:t>
            </a:r>
            <a:r>
              <a:rPr lang="es-ES" sz="3200" i="1" dirty="0" smtClean="0"/>
              <a:t>“Dejad a la gente hagan lo que quieran, que quemen lo que quieran, lo reconstruiremos”.</a:t>
            </a:r>
            <a:r>
              <a:rPr lang="es-ES" dirty="0" smtClean="0"/>
              <a:t/>
            </a:r>
            <a:br>
              <a:rPr lang="es-ES" dirty="0" smtClean="0"/>
            </a:br>
            <a:r>
              <a:rPr lang="es-ES" dirty="0"/>
              <a:t/>
            </a:r>
            <a:br>
              <a:rPr lang="es-ES" dirty="0"/>
            </a:br>
            <a:r>
              <a:rPr lang="es-ES" sz="2700" dirty="0" smtClean="0">
                <a:solidFill>
                  <a:srgbClr val="FF0000"/>
                </a:solidFill>
              </a:rPr>
              <a:t>Mientras los medios occidentales decían que el gobierno de la </a:t>
            </a:r>
            <a:r>
              <a:rPr lang="es-ES" sz="2700" dirty="0" err="1" smtClean="0">
                <a:solidFill>
                  <a:srgbClr val="FF0000"/>
                </a:solidFill>
              </a:rPr>
              <a:t>Jamahiriyah</a:t>
            </a:r>
            <a:r>
              <a:rPr lang="es-ES" sz="2700" dirty="0" smtClean="0">
                <a:solidFill>
                  <a:srgbClr val="FF0000"/>
                </a:solidFill>
              </a:rPr>
              <a:t> bombardeaba a su propio pueblo</a:t>
            </a:r>
            <a:endParaRPr lang="es-ES" sz="2700" dirty="0">
              <a:solidFill>
                <a:srgbClr val="FF0000"/>
              </a:solidFill>
            </a:endParaRPr>
          </a:p>
        </p:txBody>
      </p:sp>
    </p:spTree>
    <p:extLst>
      <p:ext uri="{BB962C8B-B14F-4D97-AF65-F5344CB8AC3E}">
        <p14:creationId xmlns:p14="http://schemas.microsoft.com/office/powerpoint/2010/main" val="14804744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322714"/>
          </a:xfrm>
        </p:spPr>
        <p:txBody>
          <a:bodyPr>
            <a:normAutofit fontScale="90000"/>
          </a:bodyPr>
          <a:lstStyle/>
          <a:p>
            <a:pPr algn="l"/>
            <a:r>
              <a:rPr lang="es-ES" dirty="0" smtClean="0"/>
              <a:t>SITUACIÓN ACTUAL</a:t>
            </a:r>
            <a:br>
              <a:rPr lang="es-ES" dirty="0" smtClean="0"/>
            </a:br>
            <a:r>
              <a:rPr lang="es-ES" sz="1800" dirty="0" smtClean="0"/>
              <a:t>1. Un régimen de ocupación de doble nacionalidad que no se ocupa ni de Libia ni de los libios.</a:t>
            </a:r>
            <a:br>
              <a:rPr lang="es-ES" sz="1800" dirty="0" smtClean="0"/>
            </a:br>
            <a:r>
              <a:rPr lang="es-ES" sz="1800" dirty="0" smtClean="0"/>
              <a:t>2. Saqueado todo el dinero, infraestructuras y riquezas libias.</a:t>
            </a:r>
            <a:br>
              <a:rPr lang="es-ES" sz="1800" dirty="0" smtClean="0"/>
            </a:br>
            <a:r>
              <a:rPr lang="es-ES" sz="1800" dirty="0" smtClean="0"/>
              <a:t>3. El Dinero Libio ha sido robado y el 40% de los bancos libios ahora están en manos de Qatar.</a:t>
            </a:r>
            <a:br>
              <a:rPr lang="es-ES" sz="1800" dirty="0" smtClean="0"/>
            </a:br>
            <a:r>
              <a:rPr lang="es-ES" sz="1800" dirty="0" smtClean="0"/>
              <a:t>4. Los libios no saben ni cuanto petróleo se extrae, ni a donde va el petróleo ni quién se queda los beneficios.</a:t>
            </a:r>
            <a:br>
              <a:rPr lang="es-ES" sz="1800" dirty="0" smtClean="0"/>
            </a:br>
            <a:r>
              <a:rPr lang="es-ES" sz="1800" dirty="0" smtClean="0"/>
              <a:t>5. Libia está controlada por las bandas armadas internacionales de islamistas extremos y mercenarios de empresas de la guerra. Mantienen el caos en el país y son la ley.</a:t>
            </a:r>
            <a:br>
              <a:rPr lang="es-ES" sz="1800" dirty="0" smtClean="0"/>
            </a:br>
            <a:r>
              <a:rPr lang="es-ES" sz="1800" dirty="0" smtClean="0"/>
              <a:t>6. Las bandas internacionales se han repartido las áreas del país para la venta de drogas y alcohol.</a:t>
            </a:r>
            <a:br>
              <a:rPr lang="es-ES" sz="1800" dirty="0" smtClean="0"/>
            </a:br>
            <a:r>
              <a:rPr lang="es-ES" sz="1800" dirty="0" smtClean="0"/>
              <a:t>7. Las armas se venden en las calles a muy bajo precio incluyendo a niños de cualquier edad.</a:t>
            </a:r>
            <a:br>
              <a:rPr lang="es-ES" sz="1800" dirty="0" smtClean="0"/>
            </a:br>
            <a:r>
              <a:rPr lang="es-ES" sz="1800" dirty="0" smtClean="0"/>
              <a:t>8. Los hospitales tienen prohibido atender a los libios que supuestamente apoyan a la </a:t>
            </a:r>
            <a:r>
              <a:rPr lang="es-ES" sz="1800" dirty="0" err="1" smtClean="0"/>
              <a:t>Jamahiriyah</a:t>
            </a:r>
            <a:r>
              <a:rPr lang="es-ES" sz="1800" dirty="0" smtClean="0"/>
              <a:t/>
            </a:r>
            <a:br>
              <a:rPr lang="es-ES" sz="1800" dirty="0" smtClean="0"/>
            </a:br>
            <a:r>
              <a:rPr lang="es-ES" sz="1800" dirty="0" smtClean="0"/>
              <a:t>9. Más de 20.000 libios detenidos en las cárceles en condiciones inhumanas. </a:t>
            </a:r>
            <a:br>
              <a:rPr lang="es-ES" sz="1800" dirty="0" smtClean="0"/>
            </a:br>
            <a:r>
              <a:rPr lang="es-ES" sz="1800" dirty="0" smtClean="0"/>
              <a:t>10. Las torturas son habituales y diarias</a:t>
            </a:r>
            <a:br>
              <a:rPr lang="es-ES" sz="1800" dirty="0" smtClean="0"/>
            </a:br>
            <a:r>
              <a:rPr lang="es-ES" sz="1800" dirty="0" smtClean="0"/>
              <a:t>11. Miles de heridos</a:t>
            </a:r>
            <a:br>
              <a:rPr lang="es-ES" sz="1800" dirty="0" smtClean="0"/>
            </a:br>
            <a:r>
              <a:rPr lang="es-ES" sz="1800" dirty="0" smtClean="0"/>
              <a:t>12. Miles y miles de muertos</a:t>
            </a:r>
            <a:br>
              <a:rPr lang="es-ES" sz="1800" dirty="0" smtClean="0"/>
            </a:br>
            <a:r>
              <a:rPr lang="es-ES" sz="1800" dirty="0" smtClean="0"/>
              <a:t>13. Terribles consecuencias de la agresión: abortos, muchos nacimientos con malformaciones, crisis hipertensivas, infartos,…</a:t>
            </a:r>
            <a:br>
              <a:rPr lang="es-ES" sz="1800" dirty="0" smtClean="0"/>
            </a:br>
            <a:r>
              <a:rPr lang="es-ES" sz="1800" dirty="0" smtClean="0"/>
              <a:t>14. Más de 2 millones de desplazados que no pueden volver a sus hogares con amenaza de muerte.</a:t>
            </a:r>
            <a:br>
              <a:rPr lang="es-ES" sz="1800" dirty="0" smtClean="0"/>
            </a:br>
            <a:r>
              <a:rPr lang="es-ES" sz="1800" dirty="0" smtClean="0"/>
              <a:t>15. Todo Libia en manos de las bandas armadas: Caos y una terrible inseguridad</a:t>
            </a:r>
            <a:endParaRPr lang="es-ES" sz="1800" dirty="0"/>
          </a:p>
        </p:txBody>
      </p:sp>
    </p:spTree>
    <p:extLst>
      <p:ext uri="{BB962C8B-B14F-4D97-AF65-F5344CB8AC3E}">
        <p14:creationId xmlns:p14="http://schemas.microsoft.com/office/powerpoint/2010/main" val="28169638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034682"/>
          </a:xfrm>
        </p:spPr>
        <p:txBody>
          <a:bodyPr>
            <a:noAutofit/>
          </a:bodyPr>
          <a:lstStyle/>
          <a:p>
            <a:pPr algn="l"/>
            <a:r>
              <a:rPr lang="es-ES" sz="2800" dirty="0" smtClean="0"/>
              <a:t>1</a:t>
            </a:r>
            <a:r>
              <a:rPr lang="es-ES" sz="2000" dirty="0" smtClean="0"/>
              <a:t>. Testimonio de una familia de </a:t>
            </a:r>
            <a:r>
              <a:rPr lang="es-ES" sz="2000" dirty="0" err="1" smtClean="0"/>
              <a:t>Benghazi</a:t>
            </a:r>
            <a:r>
              <a:rPr lang="es-ES" sz="2000" dirty="0" smtClean="0"/>
              <a:t/>
            </a:r>
            <a:br>
              <a:rPr lang="es-ES" sz="2000" dirty="0" smtClean="0"/>
            </a:br>
            <a:r>
              <a:rPr lang="es-ES" sz="2800" dirty="0" smtClean="0"/>
              <a:t>2. </a:t>
            </a:r>
            <a:r>
              <a:rPr lang="es-ES" sz="2000" dirty="0" err="1" smtClean="0"/>
              <a:t>Tawerga</a:t>
            </a:r>
            <a:r>
              <a:rPr lang="es-ES" sz="2000" dirty="0" smtClean="0"/>
              <a:t>: No les dejan ni recuperar su documentación de Libios.</a:t>
            </a:r>
            <a:br>
              <a:rPr lang="es-ES" sz="2000" dirty="0" smtClean="0"/>
            </a:br>
            <a:r>
              <a:rPr lang="es-ES" sz="2800" dirty="0" smtClean="0"/>
              <a:t>3. </a:t>
            </a:r>
            <a:r>
              <a:rPr lang="es-ES" sz="2000" dirty="0" err="1" smtClean="0"/>
              <a:t>Lider</a:t>
            </a:r>
            <a:r>
              <a:rPr lang="es-ES" sz="2000" dirty="0" smtClean="0"/>
              <a:t> de la tribu de Al </a:t>
            </a:r>
            <a:r>
              <a:rPr lang="es-ES" sz="2000" dirty="0" err="1" smtClean="0"/>
              <a:t>Ghadafa</a:t>
            </a:r>
            <a:r>
              <a:rPr lang="es-ES" sz="2000" dirty="0" smtClean="0"/>
              <a:t>: No quiso irse de Libia y ahora está preso y está siendo torturado. Se encuentra en la cárcel de </a:t>
            </a:r>
            <a:r>
              <a:rPr lang="es-ES" sz="2000" dirty="0" err="1" smtClean="0"/>
              <a:t>Benghazi</a:t>
            </a:r>
            <a:r>
              <a:rPr lang="es-ES" sz="2000" dirty="0" smtClean="0"/>
              <a:t>: </a:t>
            </a:r>
            <a:r>
              <a:rPr lang="es-ES" sz="2000" dirty="0" err="1" smtClean="0"/>
              <a:t>Abdl</a:t>
            </a:r>
            <a:r>
              <a:rPr lang="es-ES" sz="2000" dirty="0" smtClean="0"/>
              <a:t> Ahmed Omar, unos 63 años de edad.</a:t>
            </a:r>
            <a:br>
              <a:rPr lang="es-ES" sz="2000" dirty="0" smtClean="0"/>
            </a:br>
            <a:r>
              <a:rPr lang="es-ES" sz="2800" dirty="0" smtClean="0"/>
              <a:t>4. </a:t>
            </a:r>
            <a:r>
              <a:rPr lang="es-ES" sz="2000" dirty="0" smtClean="0"/>
              <a:t>La organización </a:t>
            </a:r>
            <a:r>
              <a:rPr lang="es-ES" sz="2000" dirty="0" err="1" smtClean="0"/>
              <a:t>Fact</a:t>
            </a:r>
            <a:r>
              <a:rPr lang="es-ES" sz="2000" dirty="0" smtClean="0"/>
              <a:t> </a:t>
            </a:r>
            <a:r>
              <a:rPr lang="es-ES" sz="2000" dirty="0" err="1" smtClean="0"/>
              <a:t>Finding</a:t>
            </a:r>
            <a:r>
              <a:rPr lang="es-ES" sz="2000" dirty="0" smtClean="0"/>
              <a:t> </a:t>
            </a:r>
            <a:r>
              <a:rPr lang="es-ES" sz="2000" dirty="0" err="1" smtClean="0"/>
              <a:t>Mission</a:t>
            </a:r>
            <a:r>
              <a:rPr lang="es-ES" sz="2000" dirty="0" smtClean="0"/>
              <a:t>: Matan a su </a:t>
            </a:r>
            <a:r>
              <a:rPr lang="es-ES" sz="2000" dirty="0" err="1" smtClean="0"/>
              <a:t>lider</a:t>
            </a:r>
            <a:r>
              <a:rPr lang="es-ES" sz="2000" dirty="0" smtClean="0"/>
              <a:t> </a:t>
            </a:r>
            <a:r>
              <a:rPr lang="es-ES" sz="2000" dirty="0" err="1" smtClean="0"/>
              <a:t>Zidan</a:t>
            </a:r>
            <a:r>
              <a:rPr lang="es-ES" sz="2000" dirty="0" smtClean="0"/>
              <a:t> Mubarak frente al Hotel </a:t>
            </a:r>
            <a:r>
              <a:rPr lang="es-ES" sz="2000" dirty="0" err="1" smtClean="0"/>
              <a:t>Rixos</a:t>
            </a:r>
            <a:r>
              <a:rPr lang="es-ES" sz="2000" dirty="0" smtClean="0"/>
              <a:t>.</a:t>
            </a:r>
            <a:br>
              <a:rPr lang="es-ES" sz="2000" dirty="0" smtClean="0"/>
            </a:br>
            <a:r>
              <a:rPr lang="es-ES" sz="2800" dirty="0" smtClean="0"/>
              <a:t>5. </a:t>
            </a:r>
            <a:r>
              <a:rPr lang="es-ES" sz="2000" dirty="0" smtClean="0"/>
              <a:t>Profesor de la Universidad y hombre de experiencia en el gobierno: </a:t>
            </a:r>
            <a:r>
              <a:rPr lang="es-ES" sz="2000" dirty="0" err="1" smtClean="0"/>
              <a:t>Libyan</a:t>
            </a:r>
            <a:r>
              <a:rPr lang="es-ES" sz="2000" dirty="0" smtClean="0"/>
              <a:t> </a:t>
            </a:r>
            <a:r>
              <a:rPr lang="es-ES" sz="2000" dirty="0" err="1" smtClean="0"/>
              <a:t>National</a:t>
            </a:r>
            <a:r>
              <a:rPr lang="es-ES" sz="2000" dirty="0" smtClean="0"/>
              <a:t> Popular </a:t>
            </a:r>
            <a:r>
              <a:rPr lang="es-ES" sz="2000" dirty="0" err="1" smtClean="0"/>
              <a:t>movement</a:t>
            </a:r>
            <a:r>
              <a:rPr lang="es-ES" sz="2000" dirty="0" smtClean="0"/>
              <a:t/>
            </a:r>
            <a:br>
              <a:rPr lang="es-ES" sz="2000" dirty="0" smtClean="0"/>
            </a:br>
            <a:r>
              <a:rPr lang="es-ES" sz="2800" dirty="0" smtClean="0"/>
              <a:t>6. </a:t>
            </a:r>
            <a:r>
              <a:rPr lang="es-ES" sz="2000" dirty="0" smtClean="0"/>
              <a:t>General de la revolución, compañero de </a:t>
            </a:r>
            <a:r>
              <a:rPr lang="es-ES" sz="2000" dirty="0" err="1" smtClean="0"/>
              <a:t>Ghadafi</a:t>
            </a:r>
            <a:r>
              <a:rPr lang="es-ES" sz="2000" dirty="0" smtClean="0"/>
              <a:t/>
            </a:r>
            <a:br>
              <a:rPr lang="es-ES" sz="2000" dirty="0" smtClean="0"/>
            </a:br>
            <a:r>
              <a:rPr lang="es-ES" sz="2000" dirty="0" smtClean="0"/>
              <a:t>(Unión de oficiales del Consejo Revolucionario).</a:t>
            </a:r>
            <a:br>
              <a:rPr lang="es-ES" sz="2000" dirty="0" smtClean="0"/>
            </a:br>
            <a:r>
              <a:rPr lang="es-ES" sz="2800" dirty="0" smtClean="0"/>
              <a:t>7. </a:t>
            </a:r>
            <a:r>
              <a:rPr lang="es-ES" sz="2000" dirty="0" err="1" smtClean="0"/>
              <a:t>Lider</a:t>
            </a:r>
            <a:r>
              <a:rPr lang="es-ES" sz="2000" dirty="0" smtClean="0"/>
              <a:t> de todas las tribus Libias: Verdadero gobierno Legal de Libia.</a:t>
            </a:r>
            <a:br>
              <a:rPr lang="es-ES" sz="2000" dirty="0" smtClean="0"/>
            </a:br>
            <a:r>
              <a:rPr lang="es-ES" sz="2800" dirty="0" smtClean="0"/>
              <a:t>8. </a:t>
            </a:r>
            <a:r>
              <a:rPr lang="es-ES" sz="2000" dirty="0" smtClean="0"/>
              <a:t>Testimonios de las torturas a las que fue sometido </a:t>
            </a:r>
            <a:r>
              <a:rPr lang="es-ES" sz="2000" dirty="0" err="1" smtClean="0"/>
              <a:t>Abuzid</a:t>
            </a:r>
            <a:r>
              <a:rPr lang="es-ES" sz="2000" dirty="0" smtClean="0"/>
              <a:t> </a:t>
            </a:r>
            <a:r>
              <a:rPr lang="es-ES" sz="2000" dirty="0" err="1" smtClean="0"/>
              <a:t>Dorda</a:t>
            </a:r>
            <a:r>
              <a:rPr lang="es-ES" sz="2000" dirty="0" smtClean="0"/>
              <a:t>.</a:t>
            </a:r>
            <a:br>
              <a:rPr lang="es-ES" sz="2000" dirty="0" smtClean="0"/>
            </a:br>
            <a:r>
              <a:rPr lang="es-ES" sz="2800" dirty="0" smtClean="0"/>
              <a:t>9. </a:t>
            </a:r>
            <a:r>
              <a:rPr lang="es-ES" sz="2000" dirty="0" smtClean="0"/>
              <a:t>Médico Libio testigo en Sirte</a:t>
            </a:r>
            <a:br>
              <a:rPr lang="es-ES" sz="2000" dirty="0" smtClean="0"/>
            </a:br>
            <a:r>
              <a:rPr lang="es-ES" sz="2800" dirty="0" smtClean="0"/>
              <a:t>10</a:t>
            </a:r>
            <a:r>
              <a:rPr lang="es-ES" sz="2000" dirty="0" smtClean="0"/>
              <a:t>. La masacre de </a:t>
            </a:r>
            <a:r>
              <a:rPr lang="es-ES" sz="2000" dirty="0" err="1" smtClean="0"/>
              <a:t>Sorman</a:t>
            </a:r>
            <a:r>
              <a:rPr lang="es-ES" sz="2000" dirty="0" smtClean="0"/>
              <a:t>: International </a:t>
            </a:r>
            <a:r>
              <a:rPr lang="es-ES" sz="2000" dirty="0" err="1" smtClean="0"/>
              <a:t>Coalition</a:t>
            </a:r>
            <a:r>
              <a:rPr lang="es-ES" sz="2000" dirty="0" smtClean="0"/>
              <a:t> </a:t>
            </a:r>
            <a:r>
              <a:rPr lang="es-ES" sz="2000" dirty="0" err="1" smtClean="0"/>
              <a:t>to</a:t>
            </a:r>
            <a:r>
              <a:rPr lang="es-ES" sz="2000" dirty="0" smtClean="0"/>
              <a:t> </a:t>
            </a:r>
            <a:r>
              <a:rPr lang="es-ES" sz="2000" dirty="0" err="1" smtClean="0"/>
              <a:t>ensure</a:t>
            </a:r>
            <a:r>
              <a:rPr lang="es-ES" sz="2000" dirty="0" smtClean="0"/>
              <a:t> NATO (ICENA).</a:t>
            </a:r>
            <a:br>
              <a:rPr lang="es-ES" sz="2000" dirty="0" smtClean="0"/>
            </a:br>
            <a:r>
              <a:rPr lang="es-ES" sz="2000" dirty="0" smtClean="0"/>
              <a:t>11. </a:t>
            </a:r>
            <a:r>
              <a:rPr lang="es-ES" sz="2400" b="1" u="sng" dirty="0" smtClean="0">
                <a:solidFill>
                  <a:srgbClr val="FF0000"/>
                </a:solidFill>
              </a:rPr>
              <a:t>Más de dos millones de desplazados</a:t>
            </a:r>
            <a:endParaRPr lang="es-ES" sz="2000" b="1" u="sng" dirty="0">
              <a:solidFill>
                <a:srgbClr val="FF0000"/>
              </a:solidFill>
            </a:endParaRPr>
          </a:p>
        </p:txBody>
      </p:sp>
    </p:spTree>
    <p:extLst>
      <p:ext uri="{BB962C8B-B14F-4D97-AF65-F5344CB8AC3E}">
        <p14:creationId xmlns:p14="http://schemas.microsoft.com/office/powerpoint/2010/main" val="39559941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 y="116632"/>
            <a:ext cx="9144000" cy="6464401"/>
          </a:xfrm>
          <a:prstGeom prst="rect">
            <a:avLst/>
          </a:prstGeom>
        </p:spPr>
      </p:pic>
    </p:spTree>
    <p:extLst>
      <p:ext uri="{BB962C8B-B14F-4D97-AF65-F5344CB8AC3E}">
        <p14:creationId xmlns:p14="http://schemas.microsoft.com/office/powerpoint/2010/main" val="150594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25462"/>
          </a:xfrm>
        </p:spPr>
        <p:txBody>
          <a:bodyPr>
            <a:normAutofit fontScale="90000"/>
          </a:bodyPr>
          <a:lstStyle/>
          <a:p>
            <a:r>
              <a:rPr lang="es-ES" dirty="0" smtClean="0"/>
              <a:t>PROYECTO DEL GRAN RIO </a:t>
            </a:r>
            <a:endParaRPr lang="es-ES" dirty="0"/>
          </a:p>
        </p:txBody>
      </p:sp>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800100"/>
            <a:ext cx="8229600" cy="5257800"/>
          </a:xfrm>
          <a:prstGeom prst="rect">
            <a:avLst/>
          </a:prstGeom>
        </p:spPr>
      </p:pic>
    </p:spTree>
    <p:extLst>
      <p:ext uri="{BB962C8B-B14F-4D97-AF65-F5344CB8AC3E}">
        <p14:creationId xmlns:p14="http://schemas.microsoft.com/office/powerpoint/2010/main" val="30724336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2000" dirty="0" smtClean="0"/>
              <a:t>En total, el Great </a:t>
            </a:r>
            <a:r>
              <a:rPr lang="es-ES" sz="2000" dirty="0" err="1" smtClean="0"/>
              <a:t>Man-Made</a:t>
            </a:r>
            <a:r>
              <a:rPr lang="es-ES" sz="2000" dirty="0" smtClean="0"/>
              <a:t> proyecto requiere la perforación de 960 pozos con profundidades que varían desde 450 hasta 650 metros. La red de pozos cubre el área de 8000 kilómetros cuadrados.</a:t>
            </a:r>
            <a:endParaRPr lang="es-ES" sz="2000" dirty="0"/>
          </a:p>
        </p:txBody>
      </p:sp>
      <p:pic>
        <p:nvPicPr>
          <p:cNvPr id="1026" name="Picture 2" descr="https://fbcdn-sphotos-b-a.akamaihd.net/hphotos-ak-ash4/902_351304074984606_1091991768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729898"/>
            <a:ext cx="6048672" cy="4536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42920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75656" y="274638"/>
            <a:ext cx="6408712" cy="2434282"/>
          </a:xfrm>
        </p:spPr>
        <p:txBody>
          <a:bodyPr>
            <a:normAutofit/>
          </a:bodyPr>
          <a:lstStyle/>
          <a:p>
            <a:pPr algn="l"/>
            <a:r>
              <a:rPr lang="es-ES" sz="1800" b="1" dirty="0" smtClean="0"/>
              <a:t>PROYECTO DEL GRAN RÍO</a:t>
            </a:r>
            <a:br>
              <a:rPr lang="es-ES" sz="1800" b="1" dirty="0" smtClean="0"/>
            </a:br>
            <a:r>
              <a:rPr lang="es-ES" sz="1600" dirty="0" smtClean="0"/>
              <a:t/>
            </a:r>
            <a:br>
              <a:rPr lang="es-ES" sz="1600" dirty="0" smtClean="0"/>
            </a:br>
            <a:r>
              <a:rPr lang="es-ES" sz="1600" dirty="0" smtClean="0"/>
              <a:t>547.000.000 DE CILINDROS DE CEMENTO HAN SIDO FABRICADOS</a:t>
            </a:r>
            <a:br>
              <a:rPr lang="es-ES" sz="1600" dirty="0" smtClean="0"/>
            </a:br>
            <a:r>
              <a:rPr lang="es-ES" sz="1600" dirty="0" smtClean="0"/>
              <a:t>5.200.000 TONELADAS DE CEMENTO</a:t>
            </a:r>
            <a:br>
              <a:rPr lang="es-ES" sz="1600" dirty="0" smtClean="0"/>
            </a:br>
            <a:r>
              <a:rPr lang="es-ES" sz="1600" dirty="0" smtClean="0"/>
              <a:t>24.000.000 MILLONES DE TONELADAS DE GRAVILLA</a:t>
            </a:r>
            <a:br>
              <a:rPr lang="es-ES" sz="1600" dirty="0" smtClean="0"/>
            </a:br>
            <a:r>
              <a:rPr lang="es-ES" sz="1600" dirty="0" smtClean="0"/>
              <a:t>43.000.000 DE TONELADAS DE CABLES DE ACERO</a:t>
            </a:r>
            <a:br>
              <a:rPr lang="es-ES" sz="1600" dirty="0" smtClean="0"/>
            </a:br>
            <a:r>
              <a:rPr lang="es-ES" sz="1600" dirty="0" smtClean="0"/>
              <a:t>155.000.000 KM. DE EXCAVACIONES DE SUELO</a:t>
            </a:r>
            <a:br>
              <a:rPr lang="es-ES" sz="1600" dirty="0" smtClean="0"/>
            </a:br>
            <a:r>
              <a:rPr lang="es-ES" sz="1600" dirty="0" smtClean="0"/>
              <a:t>2.155 KM CONSTRUÍDOS Y ESTABA EN FASE DE CONSTRUCCIÓN</a:t>
            </a:r>
            <a:br>
              <a:rPr lang="es-ES" sz="1600" dirty="0" smtClean="0"/>
            </a:br>
            <a:endParaRPr lang="es-ES" sz="1600" dirty="0"/>
          </a:p>
        </p:txBody>
      </p:sp>
      <p:pic>
        <p:nvPicPr>
          <p:cNvPr id="2050" name="Picture 2" descr="https://fbcdn-sphotos-e-a.akamaihd.net/hphotos-ak-prn1/13825_339387789509568_462231283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3021705"/>
            <a:ext cx="5740896" cy="3184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9660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600" dirty="0" smtClean="0"/>
              <a:t>PRODUCCIÓN DE PETROLEO EN LIBIA</a:t>
            </a:r>
            <a:endParaRPr lang="es-ES" sz="3600" dirty="0"/>
          </a:p>
        </p:txBody>
      </p:sp>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1514866"/>
            <a:ext cx="6373072" cy="5047473"/>
          </a:xfrm>
          <a:prstGeom prst="rect">
            <a:avLst/>
          </a:prstGeom>
        </p:spPr>
      </p:pic>
    </p:spTree>
    <p:extLst>
      <p:ext uri="{BB962C8B-B14F-4D97-AF65-F5344CB8AC3E}">
        <p14:creationId xmlns:p14="http://schemas.microsoft.com/office/powerpoint/2010/main" val="41857891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2938338"/>
          </a:xfrm>
        </p:spPr>
        <p:txBody>
          <a:bodyPr>
            <a:noAutofit/>
          </a:bodyPr>
          <a:lstStyle/>
          <a:p>
            <a:r>
              <a:rPr lang="es-ES" sz="3200" dirty="0" smtClean="0"/>
              <a:t>El extenso desierto libio guarda gran cantidad de minerales de extraordinario valor que aún no se ha iniciado su extracción, como uranio, hierro, cobre,…</a:t>
            </a:r>
            <a:br>
              <a:rPr lang="es-ES" sz="3200" dirty="0" smtClean="0"/>
            </a:br>
            <a:r>
              <a:rPr lang="es-ES" sz="3200" dirty="0" smtClean="0"/>
              <a:t>Los libios disponían de análisis geológicos.</a:t>
            </a:r>
            <a:endParaRPr lang="es-ES" sz="3200" dirty="0"/>
          </a:p>
        </p:txBody>
      </p:sp>
      <p:pic>
        <p:nvPicPr>
          <p:cNvPr id="3" name="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3" y="3553508"/>
            <a:ext cx="4130467" cy="3097850"/>
          </a:xfrm>
          <a:prstGeom prst="rect">
            <a:avLst/>
          </a:prstGeom>
        </p:spPr>
      </p:pic>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6016" y="3573016"/>
            <a:ext cx="4104456" cy="3078342"/>
          </a:xfrm>
          <a:prstGeom prst="rect">
            <a:avLst/>
          </a:prstGeom>
        </p:spPr>
      </p:pic>
    </p:spTree>
    <p:extLst>
      <p:ext uri="{BB962C8B-B14F-4D97-AF65-F5344CB8AC3E}">
        <p14:creationId xmlns:p14="http://schemas.microsoft.com/office/powerpoint/2010/main" val="26208333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2400" dirty="0" smtClean="0"/>
              <a:t>5 LUGARES PATRIMONIO CULTURAL DE LA HUMANIDAD</a:t>
            </a:r>
            <a:br>
              <a:rPr lang="es-ES" sz="2400" dirty="0" smtClean="0"/>
            </a:br>
            <a:r>
              <a:rPr lang="es-ES" sz="2400" dirty="0" smtClean="0"/>
              <a:t>UNESCO</a:t>
            </a:r>
            <a:br>
              <a:rPr lang="es-ES" sz="2400" dirty="0" smtClean="0"/>
            </a:br>
            <a:r>
              <a:rPr lang="es-ES" sz="2400" dirty="0" smtClean="0"/>
              <a:t>1. LEPTIS MAGNA</a:t>
            </a:r>
            <a:endParaRPr lang="es-ES" sz="2400" dirty="0"/>
          </a:p>
        </p:txBody>
      </p:sp>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1778024"/>
            <a:ext cx="7560840" cy="4668180"/>
          </a:xfrm>
          <a:prstGeom prst="rect">
            <a:avLst/>
          </a:prstGeom>
        </p:spPr>
      </p:pic>
    </p:spTree>
    <p:extLst>
      <p:ext uri="{BB962C8B-B14F-4D97-AF65-F5344CB8AC3E}">
        <p14:creationId xmlns:p14="http://schemas.microsoft.com/office/powerpoint/2010/main" val="58858372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Viaje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576</TotalTime>
  <Words>296</Words>
  <Application>Microsoft Office PowerPoint</Application>
  <PresentationFormat>Presentación en pantalla (4:3)</PresentationFormat>
  <Paragraphs>26</Paragraphs>
  <Slides>26</Slides>
  <Notes>0</Notes>
  <HiddenSlides>0</HiddenSlides>
  <MMClips>0</MMClips>
  <ScaleCrop>false</ScaleCrop>
  <HeadingPairs>
    <vt:vector size="4" baseType="variant">
      <vt:variant>
        <vt:lpstr>Tema</vt:lpstr>
      </vt:variant>
      <vt:variant>
        <vt:i4>1</vt:i4>
      </vt:variant>
      <vt:variant>
        <vt:lpstr>Títulos de diapositiva</vt:lpstr>
      </vt:variant>
      <vt:variant>
        <vt:i4>26</vt:i4>
      </vt:variant>
    </vt:vector>
  </HeadingPairs>
  <TitlesOfParts>
    <vt:vector size="27" baseType="lpstr">
      <vt:lpstr>Tema de Office</vt:lpstr>
      <vt:lpstr>LA LIBIA DE LIOS LIBIOS</vt:lpstr>
      <vt:lpstr>Presentación de PowerPoint</vt:lpstr>
      <vt:lpstr>Presentación de PowerPoint</vt:lpstr>
      <vt:lpstr>PROYECTO DEL GRAN RIO </vt:lpstr>
      <vt:lpstr>En total, el Great Man-Made proyecto requiere la perforación de 960 pozos con profundidades que varían desde 450 hasta 650 metros. La red de pozos cubre el área de 8000 kilómetros cuadrados.</vt:lpstr>
      <vt:lpstr>PROYECTO DEL GRAN RÍO  547.000.000 DE CILINDROS DE CEMENTO HAN SIDO FABRICADOS 5.200.000 TONELADAS DE CEMENTO 24.000.000 MILLONES DE TONELADAS DE GRAVILLA 43.000.000 DE TONELADAS DE CABLES DE ACERO 155.000.000 KM. DE EXCAVACIONES DE SUELO 2.155 KM CONSTRUÍDOS Y ESTABA EN FASE DE CONSTRUCCIÓN </vt:lpstr>
      <vt:lpstr>PRODUCCIÓN DE PETROLEO EN LIBIA</vt:lpstr>
      <vt:lpstr>El extenso desierto libio guarda gran cantidad de minerales de extraordinario valor que aún no se ha iniciado su extracción, como uranio, hierro, cobre,… Los libios disponían de análisis geológicos.</vt:lpstr>
      <vt:lpstr>5 LUGARES PATRIMONIO CULTURAL DE LA HUMANIDAD UNESCO 1. LEPTIS MAGNA</vt:lpstr>
      <vt:lpstr>5 LUGARES PATRIMONIO CULTURAL DE LA HUMANIDAD UNESCO 2. SABRATA</vt:lpstr>
      <vt:lpstr>5 LUGARES PATRIMONIO CULTURAL DE LA HUMANIDAD. UNESCO 3. GHADAMES</vt:lpstr>
      <vt:lpstr>5 LUGARES PATRIMONIO CULTURAL DE LA HUMANIDAD. UNESCO 4. CIRENE</vt:lpstr>
      <vt:lpstr>5 LUGARES PATRIMONIO CULTURAL DE LA HUMANIDAD UNESCO 5. PINTURAS RUPESTRES DE AKAKOS</vt:lpstr>
      <vt:lpstr>La mayor parte de los restos históricos libios se mantienen aún bajo las arenas del desierto. Como ejemplo está la maravillosa ciudad de Leptis Magna, declarada Patrimonio Cultural de la Humanidad por la UNESCO, y sin embargo solo se ha desenterrado el 30%.  La injerencia occidental ha destruido y saqueado una parte muy importante de este valiosísimo patrimonio</vt:lpstr>
      <vt:lpstr>TODO LIBIA ESTABA SIENDO RECONSTRUÍDA 1. Todos los colegios nuevos 2. Todos los hospitales nuevos 3. Todas las universidades nuevas 4. Centros deportivos por todo el país 5. Las carreteras nuevas con muy buena iluminación. 6. Nuevo ferrocarril con ciudades nuevas a lo largo del recorrido: Trípoli/Chat y Trípoli/ Ghat 7. Metro en Trípoli 8. Casas nuevas para todos los libios. …</vt:lpstr>
      <vt:lpstr>Miles de pisos en construcción en las ciudades</vt:lpstr>
      <vt:lpstr>Hasta el pueblo más lejano y pequeño de Libia iba a tener sus casas nuevas</vt:lpstr>
      <vt:lpstr>Áreas de 5000 casas en construcción</vt:lpstr>
      <vt:lpstr>Presentación de PowerPoint</vt:lpstr>
      <vt:lpstr>Presentación de PowerPoint</vt:lpstr>
      <vt:lpstr>Presentación de PowerPoint</vt:lpstr>
      <vt:lpstr>Presentación de PowerPoint</vt:lpstr>
      <vt:lpstr>La injerencia occidental ha destruido más de 40 años de trabajo de los libios y saqueado el país</vt:lpstr>
      <vt:lpstr>PALABRAS DEL LÍDER LIBIO Moammar al Ghadafi   Testigo presencial declara que el líder libio, cuando vió que destruían las ciudades, bombardeaban, quemaban,… dijo: “Dejad a la gente hagan lo que quieran, que quemen lo que quieran, lo reconstruiremos”.  Mientras los medios occidentales decían que el gobierno de la Jamahiriyah bombardeaba a su propio pueblo</vt:lpstr>
      <vt:lpstr>SITUACIÓN ACTUAL 1. Un régimen de ocupación de doble nacionalidad que no se ocupa ni de Libia ni de los libios. 2. Saqueado todo el dinero, infraestructuras y riquezas libias. 3. El Dinero Libio ha sido robado y el 40% de los bancos libios ahora están en manos de Qatar. 4. Los libios no saben ni cuanto petróleo se extrae, ni a donde va el petróleo ni quién se queda los beneficios. 5. Libia está controlada por las bandas armadas internacionales de islamistas extremos y mercenarios de empresas de la guerra. Mantienen el caos en el país y son la ley. 6. Las bandas internacionales se han repartido las áreas del país para la venta de drogas y alcohol. 7. Las armas se venden en las calles a muy bajo precio incluyendo a niños de cualquier edad. 8. Los hospitales tienen prohibido atender a los libios que supuestamente apoyan a la Jamahiriyah 9. Más de 20.000 libios detenidos en las cárceles en condiciones inhumanas.  10. Las torturas son habituales y diarias 11. Miles de heridos 12. Miles y miles de muertos 13. Terribles consecuencias de la agresión: abortos, muchos nacimientos con malformaciones, crisis hipertensivas, infartos,… 14. Más de 2 millones de desplazados que no pueden volver a sus hogares con amenaza de muerte. 15. Todo Libia en manos de las bandas armadas: Caos y una terrible inseguridad</vt:lpstr>
      <vt:lpstr>1. Testimonio de una familia de Benghazi 2. Tawerga: No les dejan ni recuperar su documentación de Libios. 3. Lider de la tribu de Al Ghadafa: No quiso irse de Libia y ahora está preso y está siendo torturado. Se encuentra en la cárcel de Benghazi: Abdl Ahmed Omar, unos 63 años de edad. 4. La organización Fact Finding Mission: Matan a su lider Zidan Mubarak frente al Hotel Rixos. 5. Profesor de la Universidad y hombre de experiencia en el gobierno: Libyan National Popular movement 6. General de la revolución, compañero de Ghadafi (Unión de oficiales del Consejo Revolucionario). 7. Lider de todas las tribus Libias: Verdadero gobierno Legal de Libia. 8. Testimonios de las torturas a las que fue sometido Abuzid Dorda. 9. Médico Libio testigo en Sirte 10. La masacre de Sorman: International Coalition to ensure NATO (ICENA). 11. Más de dos millones de desplazados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LIBIA DE LIOS LIBIOS</dc:title>
  <dc:creator>Usuario</dc:creator>
  <cp:lastModifiedBy>Usuario</cp:lastModifiedBy>
  <cp:revision>28</cp:revision>
  <dcterms:created xsi:type="dcterms:W3CDTF">2013-02-19T11:44:43Z</dcterms:created>
  <dcterms:modified xsi:type="dcterms:W3CDTF">2013-02-21T17:22:38Z</dcterms:modified>
</cp:coreProperties>
</file>